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Canva Sans" panose="020B0503030501040103" pitchFamily="34" charset="0"/>
      <p:regular r:id="rId18"/>
    </p:embeddedFont>
    <p:embeddedFont>
      <p:font typeface="Helios Extended" panose="02000505040000020004" pitchFamily="2" charset="0"/>
      <p:regular r:id="rId19"/>
    </p:embeddedFont>
    <p:embeddedFont>
      <p:font typeface="Helios Extended Bold" panose="02000805050000020004" pitchFamily="2" charset="0"/>
      <p:regular r:id="rId20"/>
    </p:embeddedFont>
    <p:embeddedFont>
      <p:font typeface="Laurentian Std" panose="02020402060506020403" pitchFamily="18" charset="0"/>
      <p:regular r:id="rId21"/>
    </p:embeddedFont>
    <p:embeddedFont>
      <p:font typeface="League Spartan" pitchFamily="2" charset="77"/>
      <p:regular r:id="rId22"/>
    </p:embeddedFont>
    <p:embeddedFont>
      <p:font typeface="Open Sans Bold" panose="020B0806030504020204" pitchFamily="3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1.sv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66" y="-704533"/>
            <a:ext cx="19784076" cy="12365047"/>
          </a:xfrm>
          <a:custGeom>
            <a:avLst/>
            <a:gdLst/>
            <a:ahLst/>
            <a:cxnLst/>
            <a:rect l="l" t="t" r="r" b="b"/>
            <a:pathLst>
              <a:path w="19784076" h="12365047">
                <a:moveTo>
                  <a:pt x="0" y="0"/>
                </a:moveTo>
                <a:lnTo>
                  <a:pt x="19784076" y="0"/>
                </a:lnTo>
                <a:lnTo>
                  <a:pt x="19784076" y="12365047"/>
                </a:lnTo>
                <a:lnTo>
                  <a:pt x="0" y="12365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44514" y="4107922"/>
            <a:ext cx="12198971" cy="2463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18"/>
              </a:lnSpc>
            </a:pPr>
            <a:r>
              <a:rPr lang="en-US" sz="14370" spc="1652">
                <a:solidFill>
                  <a:srgbClr val="36567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EWC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1955470" y="3954470"/>
            <a:ext cx="8464534" cy="4200525"/>
          </a:xfrm>
          <a:custGeom>
            <a:avLst/>
            <a:gdLst/>
            <a:ahLst/>
            <a:cxnLst/>
            <a:rect l="l" t="t" r="r" b="b"/>
            <a:pathLst>
              <a:path w="8464534" h="4200525">
                <a:moveTo>
                  <a:pt x="8464535" y="4200525"/>
                </a:moveTo>
                <a:lnTo>
                  <a:pt x="0" y="4200525"/>
                </a:lnTo>
                <a:lnTo>
                  <a:pt x="0" y="0"/>
                </a:lnTo>
                <a:lnTo>
                  <a:pt x="8464535" y="0"/>
                </a:lnTo>
                <a:lnTo>
                  <a:pt x="8464535" y="42005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2125471" y="2129237"/>
            <a:ext cx="8453547" cy="4195073"/>
          </a:xfrm>
          <a:custGeom>
            <a:avLst/>
            <a:gdLst/>
            <a:ahLst/>
            <a:cxnLst/>
            <a:rect l="l" t="t" r="r" b="b"/>
            <a:pathLst>
              <a:path w="8453547" h="4195073">
                <a:moveTo>
                  <a:pt x="0" y="0"/>
                </a:moveTo>
                <a:lnTo>
                  <a:pt x="8453547" y="0"/>
                </a:lnTo>
                <a:lnTo>
                  <a:pt x="8453547" y="4195073"/>
                </a:lnTo>
                <a:lnTo>
                  <a:pt x="0" y="4195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5400000">
            <a:off x="-230652" y="8646074"/>
            <a:ext cx="3750688" cy="3281852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14771730" y="-1640926"/>
            <a:ext cx="3750688" cy="3281852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7059493" y="594867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765135" y="8881428"/>
            <a:ext cx="6757729" cy="6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 spc="555">
                <a:solidFill>
                  <a:srgbClr val="0B132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87865" y="2302422"/>
            <a:ext cx="10512271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60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PROJECT: PUBLIC INCLUSIVE TRANSPORTATION</a:t>
            </a:r>
          </a:p>
          <a:p>
            <a:pPr algn="ctr">
              <a:lnSpc>
                <a:spcPts val="4480"/>
              </a:lnSpc>
            </a:pPr>
            <a:endParaRPr lang="en-US" sz="3200" spc="160">
              <a:solidFill>
                <a:srgbClr val="0B132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059493" y="6158121"/>
            <a:ext cx="399484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36567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EveryWay Connect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57940" y="623191"/>
            <a:ext cx="3662057" cy="42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en-US" sz="2371" b="1">
                <a:solidFill>
                  <a:srgbClr val="0B132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Business Creativity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07749" y="0"/>
            <a:ext cx="7226805" cy="1303133"/>
            <a:chOff x="0" y="0"/>
            <a:chExt cx="3380667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2111" y="377133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194559" y="-4443781"/>
            <a:ext cx="8617222" cy="5472481"/>
            <a:chOff x="0" y="0"/>
            <a:chExt cx="959904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9904" cy="609600"/>
            </a:xfrm>
            <a:custGeom>
              <a:avLst/>
              <a:gdLst/>
              <a:ahLst/>
              <a:cxnLst/>
              <a:rect l="l" t="t" r="r" b="b"/>
              <a:pathLst>
                <a:path w="959904" h="609600">
                  <a:moveTo>
                    <a:pt x="75670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959904" y="609600"/>
                  </a:lnTo>
                  <a:lnTo>
                    <a:pt x="756704" y="0"/>
                  </a:lnTo>
                  <a:close/>
                </a:path>
              </a:pathLst>
            </a:custGeom>
            <a:solidFill>
              <a:srgbClr val="0B132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756704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504432" y="9448108"/>
            <a:ext cx="6580569" cy="838892"/>
            <a:chOff x="0" y="0"/>
            <a:chExt cx="3770039" cy="4806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828313" y="6560491"/>
            <a:ext cx="5867934" cy="3726509"/>
            <a:chOff x="0" y="0"/>
            <a:chExt cx="959904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9904" cy="609600"/>
            </a:xfrm>
            <a:custGeom>
              <a:avLst/>
              <a:gdLst/>
              <a:ahLst/>
              <a:cxnLst/>
              <a:rect l="l" t="t" r="r" b="b"/>
              <a:pathLst>
                <a:path w="959904" h="609600">
                  <a:moveTo>
                    <a:pt x="756704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959904" y="609600"/>
                  </a:lnTo>
                  <a:lnTo>
                    <a:pt x="756704" y="0"/>
                  </a:lnTo>
                  <a:close/>
                </a:path>
              </a:pathLst>
            </a:custGeom>
            <a:solidFill>
              <a:srgbClr val="0B132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66675"/>
              <a:ext cx="756704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015228" y="1731749"/>
            <a:ext cx="15547187" cy="7287744"/>
          </a:xfrm>
          <a:custGeom>
            <a:avLst/>
            <a:gdLst/>
            <a:ahLst/>
            <a:cxnLst/>
            <a:rect l="l" t="t" r="r" b="b"/>
            <a:pathLst>
              <a:path w="15547187" h="7287744">
                <a:moveTo>
                  <a:pt x="0" y="0"/>
                </a:moveTo>
                <a:lnTo>
                  <a:pt x="15547187" y="0"/>
                </a:lnTo>
                <a:lnTo>
                  <a:pt x="15547187" y="7287744"/>
                </a:lnTo>
                <a:lnTo>
                  <a:pt x="0" y="7287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674419" y="868158"/>
            <a:ext cx="7163160" cy="81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1C3F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SWOT Analysis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75839" y="3025480"/>
            <a:ext cx="1494277" cy="0"/>
          </a:xfrm>
          <a:prstGeom prst="line">
            <a:avLst/>
          </a:prstGeom>
          <a:ln w="114300" cap="flat">
            <a:solidFill>
              <a:srgbClr val="0B132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4703828" y="0"/>
            <a:ext cx="7226805" cy="1303133"/>
            <a:chOff x="0" y="0"/>
            <a:chExt cx="3380667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377133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06533" y="1028700"/>
            <a:ext cx="11466327" cy="8689939"/>
          </a:xfrm>
          <a:custGeom>
            <a:avLst/>
            <a:gdLst/>
            <a:ahLst/>
            <a:cxnLst/>
            <a:rect l="l" t="t" r="r" b="b"/>
            <a:pathLst>
              <a:path w="11466327" h="8689939">
                <a:moveTo>
                  <a:pt x="0" y="0"/>
                </a:moveTo>
                <a:lnTo>
                  <a:pt x="11466327" y="0"/>
                </a:lnTo>
                <a:lnTo>
                  <a:pt x="11466327" y="8689939"/>
                </a:lnTo>
                <a:lnTo>
                  <a:pt x="0" y="8689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3701755"/>
            <a:ext cx="3740425" cy="5896236"/>
          </a:xfrm>
          <a:custGeom>
            <a:avLst/>
            <a:gdLst/>
            <a:ahLst/>
            <a:cxnLst/>
            <a:rect l="l" t="t" r="r" b="b"/>
            <a:pathLst>
              <a:path w="3740425" h="5896236">
                <a:moveTo>
                  <a:pt x="0" y="0"/>
                </a:moveTo>
                <a:lnTo>
                  <a:pt x="3740425" y="0"/>
                </a:lnTo>
                <a:lnTo>
                  <a:pt x="3740425" y="5896236"/>
                </a:lnTo>
                <a:lnTo>
                  <a:pt x="0" y="5896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4312" y="1856320"/>
            <a:ext cx="7163160" cy="116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0"/>
              </a:lnSpc>
            </a:pPr>
            <a:r>
              <a:rPr lang="en-US" sz="7284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PIVOT: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8A7789-3D92-7E34-0B51-C88087891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49" y="195287"/>
            <a:ext cx="9840967" cy="98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3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23054" y="3488431"/>
            <a:ext cx="14645944" cy="8004207"/>
            <a:chOff x="0" y="0"/>
            <a:chExt cx="879402" cy="4806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9402" cy="480605"/>
            </a:xfrm>
            <a:custGeom>
              <a:avLst/>
              <a:gdLst/>
              <a:ahLst/>
              <a:cxnLst/>
              <a:rect l="l" t="t" r="r" b="b"/>
              <a:pathLst>
                <a:path w="879402" h="480605">
                  <a:moveTo>
                    <a:pt x="203200" y="0"/>
                  </a:moveTo>
                  <a:lnTo>
                    <a:pt x="879402" y="0"/>
                  </a:lnTo>
                  <a:lnTo>
                    <a:pt x="676202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B132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676202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727148" y="4119360"/>
            <a:ext cx="14942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3956556" y="4694068"/>
            <a:ext cx="5187444" cy="5592932"/>
          </a:xfrm>
          <a:custGeom>
            <a:avLst/>
            <a:gdLst/>
            <a:ahLst/>
            <a:cxnLst/>
            <a:rect l="l" t="t" r="r" b="b"/>
            <a:pathLst>
              <a:path w="5187444" h="5592932">
                <a:moveTo>
                  <a:pt x="0" y="0"/>
                </a:moveTo>
                <a:lnTo>
                  <a:pt x="5187444" y="0"/>
                </a:lnTo>
                <a:lnTo>
                  <a:pt x="5187444" y="5592932"/>
                </a:lnTo>
                <a:lnTo>
                  <a:pt x="0" y="5592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94795" y="4176510"/>
            <a:ext cx="9171467" cy="6110490"/>
          </a:xfrm>
          <a:custGeom>
            <a:avLst/>
            <a:gdLst/>
            <a:ahLst/>
            <a:cxnLst/>
            <a:rect l="l" t="t" r="r" b="b"/>
            <a:pathLst>
              <a:path w="9171467" h="6110490">
                <a:moveTo>
                  <a:pt x="0" y="0"/>
                </a:moveTo>
                <a:lnTo>
                  <a:pt x="9171467" y="0"/>
                </a:lnTo>
                <a:lnTo>
                  <a:pt x="9171467" y="6110490"/>
                </a:lnTo>
                <a:lnTo>
                  <a:pt x="0" y="61104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27148" y="1057024"/>
            <a:ext cx="3447516" cy="42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en-US" sz="2371" b="1">
                <a:solidFill>
                  <a:srgbClr val="0B132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EWC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58041" y="2211622"/>
            <a:ext cx="14080062" cy="116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0"/>
              </a:lnSpc>
            </a:pPr>
            <a:r>
              <a:rPr lang="en-US" sz="728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Marketing plan and  sales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727148" y="4119360"/>
            <a:ext cx="14942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437016" y="2289067"/>
            <a:ext cx="9475296" cy="5708866"/>
          </a:xfrm>
          <a:custGeom>
            <a:avLst/>
            <a:gdLst/>
            <a:ahLst/>
            <a:cxnLst/>
            <a:rect l="l" t="t" r="r" b="b"/>
            <a:pathLst>
              <a:path w="9475296" h="5708866">
                <a:moveTo>
                  <a:pt x="0" y="0"/>
                </a:moveTo>
                <a:lnTo>
                  <a:pt x="9475295" y="0"/>
                </a:lnTo>
                <a:lnTo>
                  <a:pt x="9475295" y="5708866"/>
                </a:lnTo>
                <a:lnTo>
                  <a:pt x="0" y="5708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01044" y="1482568"/>
            <a:ext cx="6458256" cy="8229600"/>
          </a:xfrm>
          <a:custGeom>
            <a:avLst/>
            <a:gdLst/>
            <a:ahLst/>
            <a:cxnLst/>
            <a:rect l="l" t="t" r="r" b="b"/>
            <a:pathLst>
              <a:path w="6458256" h="8229600">
                <a:moveTo>
                  <a:pt x="0" y="0"/>
                </a:moveTo>
                <a:lnTo>
                  <a:pt x="6458256" y="0"/>
                </a:lnTo>
                <a:lnTo>
                  <a:pt x="64582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1346" r="-399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27148" y="1057024"/>
            <a:ext cx="3447516" cy="42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en-US" sz="2371" b="1">
                <a:solidFill>
                  <a:srgbClr val="0B132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EWC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19040" y="313408"/>
            <a:ext cx="14080062" cy="116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0"/>
              </a:lnSpc>
            </a:pPr>
            <a:r>
              <a:rPr lang="en-US" sz="728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Marketing plan and  sales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71816" y="8080388"/>
            <a:ext cx="2145283" cy="42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9"/>
              </a:lnSpc>
              <a:spcBef>
                <a:spcPct val="0"/>
              </a:spcBef>
            </a:pPr>
            <a:r>
              <a:rPr lang="en-US" sz="2371" b="1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5 min aprox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66824" y="2415284"/>
            <a:ext cx="8001238" cy="5456431"/>
          </a:xfrm>
          <a:custGeom>
            <a:avLst/>
            <a:gdLst/>
            <a:ahLst/>
            <a:cxnLst/>
            <a:rect l="l" t="t" r="r" b="b"/>
            <a:pathLst>
              <a:path w="8001238" h="5456431">
                <a:moveTo>
                  <a:pt x="0" y="0"/>
                </a:moveTo>
                <a:lnTo>
                  <a:pt x="8001237" y="0"/>
                </a:lnTo>
                <a:lnTo>
                  <a:pt x="8001237" y="5456432"/>
                </a:lnTo>
                <a:lnTo>
                  <a:pt x="0" y="5456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74891" y="410782"/>
            <a:ext cx="14080062" cy="116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0"/>
              </a:lnSpc>
            </a:pPr>
            <a:r>
              <a:rPr lang="en-US" sz="728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Our Challenge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22019" y="2091434"/>
            <a:ext cx="6633186" cy="716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just">
              <a:lnSpc>
                <a:spcPts val="7174"/>
              </a:lnSpc>
              <a:buFont typeface="Arial"/>
              <a:buChar char="•"/>
            </a:pPr>
            <a:r>
              <a:rPr lang="en-US" sz="34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Brand positioning and diferentiation</a:t>
            </a:r>
          </a:p>
          <a:p>
            <a:pPr marL="734061" lvl="1" indent="-367031" algn="just">
              <a:lnSpc>
                <a:spcPts val="7174"/>
              </a:lnSpc>
              <a:buFont typeface="Arial"/>
              <a:buChar char="•"/>
            </a:pPr>
            <a:r>
              <a:rPr lang="en-US" sz="34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User Aquisition</a:t>
            </a:r>
          </a:p>
          <a:p>
            <a:pPr marL="734061" lvl="1" indent="-367031" algn="just">
              <a:lnSpc>
                <a:spcPts val="7174"/>
              </a:lnSpc>
              <a:buFont typeface="Arial"/>
              <a:buChar char="•"/>
            </a:pPr>
            <a:r>
              <a:rPr lang="en-US" sz="34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User Retention</a:t>
            </a:r>
          </a:p>
          <a:p>
            <a:pPr marL="734061" lvl="1" indent="-367031" algn="just">
              <a:lnSpc>
                <a:spcPts val="7174"/>
              </a:lnSpc>
              <a:buFont typeface="Arial"/>
              <a:buChar char="•"/>
            </a:pPr>
            <a:r>
              <a:rPr lang="en-US" sz="34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Pricing Strategy</a:t>
            </a:r>
          </a:p>
          <a:p>
            <a:pPr marL="734061" lvl="1" indent="-367031" algn="just">
              <a:lnSpc>
                <a:spcPts val="7174"/>
              </a:lnSpc>
              <a:buFont typeface="Arial"/>
              <a:buChar char="•"/>
            </a:pPr>
            <a:r>
              <a:rPr lang="en-US" sz="34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Trust and safety</a:t>
            </a:r>
          </a:p>
          <a:p>
            <a:pPr marL="734061" lvl="1" indent="-367031" algn="just">
              <a:lnSpc>
                <a:spcPts val="7174"/>
              </a:lnSpc>
              <a:buFont typeface="Arial"/>
              <a:buChar char="•"/>
            </a:pPr>
            <a:r>
              <a:rPr lang="en-US" sz="34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Community building</a:t>
            </a:r>
          </a:p>
          <a:p>
            <a:pPr marL="734061" lvl="1" indent="-367031" algn="just">
              <a:lnSpc>
                <a:spcPts val="7174"/>
              </a:lnSpc>
              <a:buFont typeface="Arial"/>
              <a:buChar char="•"/>
            </a:pPr>
            <a:r>
              <a:rPr lang="en-US" sz="34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Marketing costs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1789" y="676275"/>
            <a:ext cx="6087070" cy="173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>
                <a:solidFill>
                  <a:srgbClr val="000000"/>
                </a:solidFill>
                <a:latin typeface="Laurentian Std"/>
                <a:ea typeface="Laurentian Std"/>
                <a:cs typeface="Laurentian Std"/>
                <a:sym typeface="Laurentian Std"/>
              </a:rPr>
              <a:t>Bibliography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830826"/>
            <a:ext cx="16887925" cy="5518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5"/>
              </a:lnSpc>
            </a:pPr>
            <a:r>
              <a:rPr lang="en-US" sz="313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1. Instituto Nacional de Estadística y Geografía. (s.f.). *Censo de Población y Vivienda 2020: Resultados*. Recuperado de https://inegi.org.mx/app/salaDeprensa/noticia.html?id=6991</a:t>
            </a:r>
          </a:p>
          <a:p>
            <a:pPr algn="l">
              <a:lnSpc>
                <a:spcPts val="4395"/>
              </a:lnSpc>
            </a:pPr>
            <a:endParaRPr lang="en-US" sz="313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395"/>
              </a:lnSpc>
            </a:pPr>
            <a:r>
              <a:rPr lang="en-US" sz="313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2. Metrobús Ciudad de México. (s.f.). *Movilidad inclusiva en Metrobús*. Recuperado de https://www.metrobus.cdmx.gob.mx/dependencia/acerca-de/accesibilidad</a:t>
            </a:r>
          </a:p>
          <a:p>
            <a:pPr algn="l">
              <a:lnSpc>
                <a:spcPts val="4395"/>
              </a:lnSpc>
            </a:pPr>
            <a:endParaRPr lang="en-US" sz="313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395"/>
              </a:lnSpc>
            </a:pPr>
            <a:r>
              <a:rPr lang="en-US" sz="313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3. Gobierno de la Ciudad de México. (s.f.). *Taxis y aplicaciones de transporte en la Ciudad de México*. Recuperado de https://mexicocity.cdmx.gob.mx/e/getting-around/taxis-taxi-apps/?lang=es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491"/>
            <a:ext cx="18288000" cy="6038619"/>
            <a:chOff x="0" y="0"/>
            <a:chExt cx="4816593" cy="15904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90418"/>
            </a:xfrm>
            <a:custGeom>
              <a:avLst/>
              <a:gdLst/>
              <a:ahLst/>
              <a:cxnLst/>
              <a:rect l="l" t="t" r="r" b="b"/>
              <a:pathLst>
                <a:path w="4816592" h="1590418">
                  <a:moveTo>
                    <a:pt x="0" y="0"/>
                  </a:moveTo>
                  <a:lnTo>
                    <a:pt x="4816592" y="0"/>
                  </a:lnTo>
                  <a:lnTo>
                    <a:pt x="4816592" y="1590418"/>
                  </a:lnTo>
                  <a:lnTo>
                    <a:pt x="0" y="1590418"/>
                  </a:lnTo>
                  <a:close/>
                </a:path>
              </a:pathLst>
            </a:custGeom>
            <a:solidFill>
              <a:srgbClr val="0B13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1657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5086697"/>
            <a:ext cx="1494277" cy="0"/>
          </a:xfrm>
          <a:prstGeom prst="line">
            <a:avLst/>
          </a:prstGeom>
          <a:ln w="1143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7738219" y="6803129"/>
            <a:ext cx="2754317" cy="275431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89624" y="6954539"/>
            <a:ext cx="2451508" cy="2451498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6747" b="-16747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1425986" y="6803129"/>
            <a:ext cx="2754317" cy="27543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577391" y="6954539"/>
            <a:ext cx="2451508" cy="2451498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31" r="-2493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4162487" y="6803129"/>
            <a:ext cx="2754317" cy="275431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313892" y="6954539"/>
            <a:ext cx="2451508" cy="2451498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349989" y="6803129"/>
            <a:ext cx="2754317" cy="275431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01394" y="6954539"/>
            <a:ext cx="2484766" cy="2484756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4571" t="-24793" r="-30531" b="-62638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028700" y="377133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4808953" y="6803129"/>
            <a:ext cx="2754317" cy="275431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960358" y="6987797"/>
            <a:ext cx="2451508" cy="2451498"/>
            <a:chOff x="0" y="0"/>
            <a:chExt cx="6350000" cy="63499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4392" t="-30609" r="-12061" b="-37996"/>
              </a:stretch>
            </a:blipFill>
          </p:spPr>
        </p:sp>
      </p:grpSp>
      <p:sp>
        <p:nvSpPr>
          <p:cNvPr id="35" name="TextBox 35"/>
          <p:cNvSpPr txBox="1"/>
          <p:nvPr/>
        </p:nvSpPr>
        <p:spPr>
          <a:xfrm>
            <a:off x="1028700" y="3504428"/>
            <a:ext cx="8115300" cy="101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0"/>
              </a:lnSpc>
            </a:pPr>
            <a:r>
              <a:rPr lang="en-US" sz="6277">
                <a:solidFill>
                  <a:srgbClr val="AFC1D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Meet the team: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766841" y="6209856"/>
            <a:ext cx="2754317" cy="44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475" b="1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Paulo Díaz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738219" y="9633646"/>
            <a:ext cx="2754317" cy="45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9"/>
              </a:lnSpc>
            </a:pPr>
            <a:r>
              <a:rPr lang="en-US" sz="2556">
                <a:solidFill>
                  <a:srgbClr val="00000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Accounting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347545" y="6209856"/>
            <a:ext cx="2911200" cy="44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475" b="1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Fernanda Baza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425986" y="9633646"/>
            <a:ext cx="2754317" cy="45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9"/>
              </a:lnSpc>
            </a:pPr>
            <a:r>
              <a:rPr lang="en-US" sz="2556">
                <a:solidFill>
                  <a:srgbClr val="00000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Finance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73336" y="6209856"/>
            <a:ext cx="2907623" cy="44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475" b="1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Jaime Novales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26642" y="9633646"/>
            <a:ext cx="2754317" cy="45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9"/>
              </a:lnSpc>
            </a:pPr>
            <a:r>
              <a:rPr lang="en-US" sz="2556">
                <a:solidFill>
                  <a:srgbClr val="00000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CEO/SALES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162487" y="5993755"/>
            <a:ext cx="2754317" cy="87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475" b="1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Paulina Alarcon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162487" y="9633646"/>
            <a:ext cx="2754317" cy="45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9"/>
              </a:lnSpc>
            </a:pPr>
            <a:r>
              <a:rPr lang="en-US" sz="2556">
                <a:solidFill>
                  <a:srgbClr val="00000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Marketing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727148" y="405457"/>
            <a:ext cx="3447516" cy="42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en-US" sz="2371" b="1">
                <a:solidFill>
                  <a:srgbClr val="FFFFFF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EWC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638126" y="5993755"/>
            <a:ext cx="3095971" cy="87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475" b="1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Juan Pablo Liceaga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808953" y="9406727"/>
            <a:ext cx="2754317" cy="906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3"/>
              </a:lnSpc>
            </a:pPr>
            <a:r>
              <a:rPr lang="en-US" sz="2559">
                <a:solidFill>
                  <a:srgbClr val="00000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Human Resources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956274" y="83660"/>
            <a:ext cx="8145248" cy="346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3"/>
              </a:lnSpc>
            </a:pPr>
            <a:endParaRPr/>
          </a:p>
          <a:p>
            <a:pPr algn="r">
              <a:lnSpc>
                <a:spcPts val="4633"/>
              </a:lnSpc>
            </a:pPr>
            <a:endParaRPr/>
          </a:p>
          <a:p>
            <a:pPr algn="r">
              <a:lnSpc>
                <a:spcPts val="4633"/>
              </a:lnSpc>
            </a:pPr>
            <a:r>
              <a:rPr lang="en-US" sz="33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-Type of company: S.A. de C.V. </a:t>
            </a:r>
          </a:p>
          <a:p>
            <a:pPr algn="r">
              <a:lnSpc>
                <a:spcPts val="4633"/>
              </a:lnSpc>
            </a:pPr>
            <a:r>
              <a:rPr lang="en-US" sz="33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-Capital Required: 10,000,000 MXN</a:t>
            </a:r>
          </a:p>
          <a:p>
            <a:pPr algn="r">
              <a:lnSpc>
                <a:spcPts val="4633"/>
              </a:lnSpc>
            </a:pPr>
            <a:r>
              <a:rPr lang="en-US" sz="33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-Headquarters: Mexico City</a:t>
            </a:r>
          </a:p>
          <a:p>
            <a:pPr algn="r">
              <a:lnSpc>
                <a:spcPts val="4633"/>
              </a:lnSpc>
            </a:pPr>
            <a:endParaRPr lang="en-US" sz="3309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55149" y="472132"/>
            <a:ext cx="11999149" cy="10287000"/>
            <a:chOff x="0" y="0"/>
            <a:chExt cx="711061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1061" cy="609600"/>
            </a:xfrm>
            <a:custGeom>
              <a:avLst/>
              <a:gdLst/>
              <a:ahLst/>
              <a:cxnLst/>
              <a:rect l="l" t="t" r="r" b="b"/>
              <a:pathLst>
                <a:path w="711061" h="609600">
                  <a:moveTo>
                    <a:pt x="203200" y="0"/>
                  </a:moveTo>
                  <a:lnTo>
                    <a:pt x="711061" y="0"/>
                  </a:lnTo>
                  <a:lnTo>
                    <a:pt x="50786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B13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507861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850989"/>
            <a:ext cx="7407311" cy="740731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t="-24921" b="-24921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9144000" y="3006203"/>
            <a:ext cx="1494277" cy="0"/>
          </a:xfrm>
          <a:prstGeom prst="line">
            <a:avLst/>
          </a:prstGeom>
          <a:ln w="114300" cap="flat">
            <a:solidFill>
              <a:srgbClr val="0B132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9144000" y="584892"/>
            <a:ext cx="7163160" cy="236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0"/>
              </a:lnSpc>
            </a:pPr>
            <a:r>
              <a:rPr lang="en-US" sz="7284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Table of Contents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32153" y="3228735"/>
            <a:ext cx="6633186" cy="6457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2" lvl="1" indent="-345441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About Us</a:t>
            </a:r>
          </a:p>
          <a:p>
            <a:pPr marL="690882" lvl="1" indent="-345441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Partners</a:t>
            </a:r>
          </a:p>
          <a:p>
            <a:pPr marL="690882" lvl="1" indent="-345441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Capital</a:t>
            </a:r>
          </a:p>
          <a:p>
            <a:pPr marL="690882" lvl="1" indent="-345441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Key positions</a:t>
            </a:r>
          </a:p>
          <a:p>
            <a:pPr marL="690882" lvl="1" indent="-345441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Location</a:t>
            </a:r>
          </a:p>
          <a:p>
            <a:pPr marL="690882" lvl="1" indent="-345441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Administrative structure</a:t>
            </a:r>
          </a:p>
          <a:p>
            <a:pPr marL="690882" lvl="1" indent="-345441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Corporate identity</a:t>
            </a:r>
          </a:p>
          <a:p>
            <a:pPr marL="690882" lvl="1" indent="-345441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Selling pitch</a:t>
            </a:r>
          </a:p>
          <a:p>
            <a:pPr marL="690882" lvl="1" indent="-345441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SWOT/PIVOT</a:t>
            </a:r>
          </a:p>
          <a:p>
            <a:pPr marL="690882" lvl="1" indent="-345441" algn="just">
              <a:lnSpc>
                <a:spcPts val="5120"/>
              </a:lnSpc>
              <a:buFont typeface="Arial"/>
              <a:buChar char="•"/>
            </a:pPr>
            <a:r>
              <a:rPr lang="en-US" sz="32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Marketing plan/Sales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377133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27148" y="405457"/>
            <a:ext cx="3447516" cy="42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en-US" sz="2371" b="1">
                <a:solidFill>
                  <a:srgbClr val="FFFFFF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EWC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6139069" y="-2978337"/>
            <a:ext cx="5633109" cy="4829326"/>
            <a:chOff x="0" y="0"/>
            <a:chExt cx="711061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11061" cy="609600"/>
            </a:xfrm>
            <a:custGeom>
              <a:avLst/>
              <a:gdLst/>
              <a:ahLst/>
              <a:cxnLst/>
              <a:rect l="l" t="t" r="r" b="b"/>
              <a:pathLst>
                <a:path w="711061" h="609600">
                  <a:moveTo>
                    <a:pt x="203200" y="0"/>
                  </a:moveTo>
                  <a:lnTo>
                    <a:pt x="711061" y="0"/>
                  </a:lnTo>
                  <a:lnTo>
                    <a:pt x="50786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B132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01600" y="-66675"/>
              <a:ext cx="507861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6595622" y="9677400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1" y="0"/>
                </a:lnTo>
                <a:lnTo>
                  <a:pt x="522921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294070" y="9705724"/>
            <a:ext cx="3662057" cy="42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en-US" sz="2371" b="1">
                <a:solidFill>
                  <a:srgbClr val="0B132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Business Creativity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472132"/>
            <a:ext cx="14483006" cy="10287000"/>
            <a:chOff x="0" y="0"/>
            <a:chExt cx="676641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6641" cy="480605"/>
            </a:xfrm>
            <a:custGeom>
              <a:avLst/>
              <a:gdLst/>
              <a:ahLst/>
              <a:cxnLst/>
              <a:rect l="l" t="t" r="r" b="b"/>
              <a:pathLst>
                <a:path w="676641" h="480605">
                  <a:moveTo>
                    <a:pt x="203200" y="0"/>
                  </a:moveTo>
                  <a:lnTo>
                    <a:pt x="676641" y="0"/>
                  </a:lnTo>
                  <a:lnTo>
                    <a:pt x="473441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473441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775698" y="1521717"/>
            <a:ext cx="7781961" cy="778196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l="-1140" r="-114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527" y="1703493"/>
            <a:ext cx="9485202" cy="7454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52"/>
              </a:lnSpc>
            </a:pPr>
            <a:r>
              <a:rPr lang="en-US" sz="3657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-</a:t>
            </a:r>
            <a:r>
              <a:rPr lang="en-US" sz="3657" b="1">
                <a:solidFill>
                  <a:srgbClr val="1C3F6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 Company Name:</a:t>
            </a:r>
            <a:r>
              <a:rPr lang="en-US" sz="3657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 EveryWay Inclusive Solutions S.A. de C.V </a:t>
            </a:r>
          </a:p>
          <a:p>
            <a:pPr algn="just">
              <a:lnSpc>
                <a:spcPts val="5852"/>
              </a:lnSpc>
            </a:pPr>
            <a:r>
              <a:rPr lang="en-US" sz="3657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 </a:t>
            </a:r>
          </a:p>
          <a:p>
            <a:pPr algn="just">
              <a:lnSpc>
                <a:spcPts val="5852"/>
              </a:lnSpc>
            </a:pPr>
            <a:r>
              <a:rPr lang="en-US" sz="3657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EveryWay Connect is an innovative transportation solution designed to improve mobility for individuals with physical and neurological disabilities in Mexico City. </a:t>
            </a:r>
          </a:p>
          <a:p>
            <a:pPr algn="just">
              <a:lnSpc>
                <a:spcPts val="5852"/>
              </a:lnSpc>
            </a:pPr>
            <a:endParaRPr lang="en-US" sz="3657">
              <a:solidFill>
                <a:srgbClr val="0B1320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  <a:p>
            <a:pPr algn="just">
              <a:lnSpc>
                <a:spcPts val="6172"/>
              </a:lnSpc>
            </a:pPr>
            <a:endParaRPr lang="en-US" sz="3657">
              <a:solidFill>
                <a:srgbClr val="0B1320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04254" y="367357"/>
            <a:ext cx="3447516" cy="150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9"/>
              </a:lnSpc>
            </a:pPr>
            <a:r>
              <a:rPr lang="en-US" sz="4271" b="1">
                <a:solidFill>
                  <a:srgbClr val="FFFFFF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EWC</a:t>
            </a:r>
          </a:p>
          <a:p>
            <a:pPr algn="l">
              <a:lnSpc>
                <a:spcPts val="5979"/>
              </a:lnSpc>
            </a:pPr>
            <a:endParaRPr lang="en-US" sz="4271" b="1">
              <a:solidFill>
                <a:srgbClr val="FFFFFF"/>
              </a:solidFill>
              <a:latin typeface="Helios Extended Bold"/>
              <a:ea typeface="Helios Extended Bold"/>
              <a:cs typeface="Helios Extended Bold"/>
              <a:sym typeface="Helios Extended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508527" y="472132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1521" y="0"/>
            <a:ext cx="11153345" cy="10287000"/>
            <a:chOff x="0" y="0"/>
            <a:chExt cx="521080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1080" cy="480605"/>
            </a:xfrm>
            <a:custGeom>
              <a:avLst/>
              <a:gdLst/>
              <a:ahLst/>
              <a:cxnLst/>
              <a:rect l="l" t="t" r="r" b="b"/>
              <a:pathLst>
                <a:path w="521080" h="480605">
                  <a:moveTo>
                    <a:pt x="203200" y="0"/>
                  </a:moveTo>
                  <a:lnTo>
                    <a:pt x="521080" y="0"/>
                  </a:lnTo>
                  <a:lnTo>
                    <a:pt x="317880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B13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317880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0645" y="3970279"/>
            <a:ext cx="8793355" cy="2309482"/>
            <a:chOff x="0" y="0"/>
            <a:chExt cx="2315945" cy="6082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15945" cy="608259"/>
            </a:xfrm>
            <a:custGeom>
              <a:avLst/>
              <a:gdLst/>
              <a:ahLst/>
              <a:cxnLst/>
              <a:rect l="l" t="t" r="r" b="b"/>
              <a:pathLst>
                <a:path w="2315945" h="608259">
                  <a:moveTo>
                    <a:pt x="44902" y="0"/>
                  </a:moveTo>
                  <a:lnTo>
                    <a:pt x="2271043" y="0"/>
                  </a:lnTo>
                  <a:cubicBezTo>
                    <a:pt x="2282952" y="0"/>
                    <a:pt x="2294373" y="4731"/>
                    <a:pt x="2302794" y="13151"/>
                  </a:cubicBezTo>
                  <a:cubicBezTo>
                    <a:pt x="2311215" y="21572"/>
                    <a:pt x="2315945" y="32993"/>
                    <a:pt x="2315945" y="44902"/>
                  </a:cubicBezTo>
                  <a:lnTo>
                    <a:pt x="2315945" y="563357"/>
                  </a:lnTo>
                  <a:cubicBezTo>
                    <a:pt x="2315945" y="588155"/>
                    <a:pt x="2295842" y="608259"/>
                    <a:pt x="2271043" y="608259"/>
                  </a:cubicBezTo>
                  <a:lnTo>
                    <a:pt x="44902" y="608259"/>
                  </a:lnTo>
                  <a:cubicBezTo>
                    <a:pt x="32993" y="608259"/>
                    <a:pt x="21572" y="603528"/>
                    <a:pt x="13151" y="595107"/>
                  </a:cubicBezTo>
                  <a:cubicBezTo>
                    <a:pt x="4731" y="586686"/>
                    <a:pt x="0" y="575265"/>
                    <a:pt x="0" y="563357"/>
                  </a:cubicBezTo>
                  <a:lnTo>
                    <a:pt x="0" y="44902"/>
                  </a:lnTo>
                  <a:cubicBezTo>
                    <a:pt x="0" y="32993"/>
                    <a:pt x="4731" y="21572"/>
                    <a:pt x="13151" y="13151"/>
                  </a:cubicBezTo>
                  <a:cubicBezTo>
                    <a:pt x="21572" y="4731"/>
                    <a:pt x="32993" y="0"/>
                    <a:pt x="44902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315945" cy="674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77339" y="1028700"/>
            <a:ext cx="7781961" cy="778196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l="-25031" r="-25031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377133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43186" y="7288030"/>
            <a:ext cx="9126694" cy="2490310"/>
            <a:chOff x="0" y="0"/>
            <a:chExt cx="2403738" cy="65588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03738" cy="655884"/>
            </a:xfrm>
            <a:custGeom>
              <a:avLst/>
              <a:gdLst/>
              <a:ahLst/>
              <a:cxnLst/>
              <a:rect l="l" t="t" r="r" b="b"/>
              <a:pathLst>
                <a:path w="2403738" h="655884">
                  <a:moveTo>
                    <a:pt x="43262" y="0"/>
                  </a:moveTo>
                  <a:lnTo>
                    <a:pt x="2360476" y="0"/>
                  </a:lnTo>
                  <a:cubicBezTo>
                    <a:pt x="2384369" y="0"/>
                    <a:pt x="2403738" y="19369"/>
                    <a:pt x="2403738" y="43262"/>
                  </a:cubicBezTo>
                  <a:lnTo>
                    <a:pt x="2403738" y="612622"/>
                  </a:lnTo>
                  <a:cubicBezTo>
                    <a:pt x="2403738" y="624096"/>
                    <a:pt x="2399180" y="635100"/>
                    <a:pt x="2391067" y="643213"/>
                  </a:cubicBezTo>
                  <a:cubicBezTo>
                    <a:pt x="2382954" y="651326"/>
                    <a:pt x="2371950" y="655884"/>
                    <a:pt x="2360476" y="655884"/>
                  </a:cubicBezTo>
                  <a:lnTo>
                    <a:pt x="43262" y="655884"/>
                  </a:lnTo>
                  <a:cubicBezTo>
                    <a:pt x="19369" y="655884"/>
                    <a:pt x="0" y="636515"/>
                    <a:pt x="0" y="612622"/>
                  </a:cubicBezTo>
                  <a:lnTo>
                    <a:pt x="0" y="43262"/>
                  </a:lnTo>
                  <a:cubicBezTo>
                    <a:pt x="0" y="19369"/>
                    <a:pt x="19369" y="0"/>
                    <a:pt x="43262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2403738" cy="722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498804" y="2660391"/>
            <a:ext cx="7133235" cy="103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4"/>
              </a:lnSpc>
            </a:pPr>
            <a:r>
              <a:rPr lang="en-US" sz="6403">
                <a:solidFill>
                  <a:srgbClr val="36567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Vision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0645" y="4110656"/>
            <a:ext cx="8329539" cy="304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3009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Vision: To transform public transportation into an inclusive system that prioritizes accessibility for all. </a:t>
            </a:r>
          </a:p>
          <a:p>
            <a:pPr algn="ctr">
              <a:lnSpc>
                <a:spcPts val="4815"/>
              </a:lnSpc>
            </a:pPr>
            <a:endParaRPr lang="en-US" sz="3009">
              <a:solidFill>
                <a:srgbClr val="0B1320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  <a:p>
            <a:pPr algn="ctr">
              <a:lnSpc>
                <a:spcPts val="4815"/>
              </a:lnSpc>
            </a:pPr>
            <a:endParaRPr lang="en-US" sz="3009">
              <a:solidFill>
                <a:srgbClr val="0B1320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50645" y="1691322"/>
            <a:ext cx="6296317" cy="103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4"/>
              </a:lnSpc>
            </a:pPr>
            <a:r>
              <a:rPr lang="en-US" sz="6403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Mission &amp;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36499" y="7639375"/>
            <a:ext cx="8740067" cy="1744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3"/>
              </a:lnSpc>
              <a:spcBef>
                <a:spcPct val="0"/>
              </a:spcBef>
            </a:pPr>
            <a:r>
              <a:rPr lang="en-US" sz="3309">
                <a:solidFill>
                  <a:srgbClr val="00000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Mission: Ensure accessibility and inclusion through tailored public transport services.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43186" y="272358"/>
            <a:ext cx="3447516" cy="150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9"/>
              </a:lnSpc>
            </a:pPr>
            <a:r>
              <a:rPr lang="en-US" sz="4271" b="1">
                <a:solidFill>
                  <a:srgbClr val="FFFFFF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EWC</a:t>
            </a:r>
          </a:p>
          <a:p>
            <a:pPr algn="l">
              <a:lnSpc>
                <a:spcPts val="5979"/>
              </a:lnSpc>
            </a:pPr>
            <a:endParaRPr lang="en-US" sz="4271" b="1">
              <a:solidFill>
                <a:srgbClr val="FFFFFF"/>
              </a:solidFill>
              <a:latin typeface="Helios Extended Bold"/>
              <a:ea typeface="Helios Extended Bold"/>
              <a:cs typeface="Helios Extended Bold"/>
              <a:sym typeface="Helios Extended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25302" cy="10410296"/>
          </a:xfrm>
          <a:custGeom>
            <a:avLst/>
            <a:gdLst/>
            <a:ahLst/>
            <a:cxnLst/>
            <a:rect l="l" t="t" r="r" b="b"/>
            <a:pathLst>
              <a:path w="18425302" h="10410296">
                <a:moveTo>
                  <a:pt x="0" y="0"/>
                </a:moveTo>
                <a:lnTo>
                  <a:pt x="18425302" y="0"/>
                </a:lnTo>
                <a:lnTo>
                  <a:pt x="18425302" y="10410296"/>
                </a:lnTo>
                <a:lnTo>
                  <a:pt x="0" y="104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1521" y="0"/>
            <a:ext cx="11153345" cy="10287000"/>
            <a:chOff x="0" y="0"/>
            <a:chExt cx="521080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1080" cy="480605"/>
            </a:xfrm>
            <a:custGeom>
              <a:avLst/>
              <a:gdLst/>
              <a:ahLst/>
              <a:cxnLst/>
              <a:rect l="l" t="t" r="r" b="b"/>
              <a:pathLst>
                <a:path w="521080" h="480605">
                  <a:moveTo>
                    <a:pt x="203200" y="0"/>
                  </a:moveTo>
                  <a:lnTo>
                    <a:pt x="521080" y="0"/>
                  </a:lnTo>
                  <a:lnTo>
                    <a:pt x="317880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B13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317880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377133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152342" y="377133"/>
            <a:ext cx="5643071" cy="3411300"/>
          </a:xfrm>
          <a:custGeom>
            <a:avLst/>
            <a:gdLst/>
            <a:ahLst/>
            <a:cxnLst/>
            <a:rect l="l" t="t" r="r" b="b"/>
            <a:pathLst>
              <a:path w="5643071" h="3411300">
                <a:moveTo>
                  <a:pt x="0" y="0"/>
                </a:moveTo>
                <a:lnTo>
                  <a:pt x="5643071" y="0"/>
                </a:lnTo>
                <a:lnTo>
                  <a:pt x="5643071" y="3411300"/>
                </a:lnTo>
                <a:lnTo>
                  <a:pt x="0" y="3411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1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09831" y="5143500"/>
            <a:ext cx="5728092" cy="4378461"/>
          </a:xfrm>
          <a:custGeom>
            <a:avLst/>
            <a:gdLst/>
            <a:ahLst/>
            <a:cxnLst/>
            <a:rect l="l" t="t" r="r" b="b"/>
            <a:pathLst>
              <a:path w="5728092" h="4378461">
                <a:moveTo>
                  <a:pt x="0" y="0"/>
                </a:moveTo>
                <a:lnTo>
                  <a:pt x="5728092" y="0"/>
                </a:lnTo>
                <a:lnTo>
                  <a:pt x="5728092" y="4378461"/>
                </a:lnTo>
                <a:lnTo>
                  <a:pt x="0" y="43784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604" t="-17824" r="-39789" b="-731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0" y="2584191"/>
            <a:ext cx="11706447" cy="764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7"/>
              </a:lnSpc>
            </a:pPr>
            <a:r>
              <a:rPr lang="en-US" sz="3161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EWC is a transportation platform designed with one specific mission: no one should be left behind just because they lack proper transportation.</a:t>
            </a:r>
          </a:p>
          <a:p>
            <a:pPr algn="ctr">
              <a:lnSpc>
                <a:spcPts val="5057"/>
              </a:lnSpc>
            </a:pPr>
            <a:endParaRPr lang="en-US" sz="3161">
              <a:solidFill>
                <a:srgbClr val="0B1320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  <a:p>
            <a:pPr algn="ctr">
              <a:lnSpc>
                <a:spcPts val="5057"/>
              </a:lnSpc>
            </a:pPr>
            <a:r>
              <a:rPr lang="en-US" sz="3161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EWC is not just a service; it’s a movement toward real inclusion. Because mobility is a right, and we are here to ensure that everyone can get where they need to go—without barriers and without excuses.</a:t>
            </a:r>
          </a:p>
          <a:p>
            <a:pPr algn="ctr">
              <a:lnSpc>
                <a:spcPts val="5057"/>
              </a:lnSpc>
            </a:pPr>
            <a:endParaRPr lang="en-US" sz="3161">
              <a:solidFill>
                <a:srgbClr val="0B1320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  <a:p>
            <a:pPr algn="ctr">
              <a:lnSpc>
                <a:spcPts val="5057"/>
              </a:lnSpc>
            </a:pPr>
            <a:r>
              <a:rPr lang="en-US" sz="3161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Join us, and let’s make transportation truly for everyone."</a:t>
            </a:r>
          </a:p>
          <a:p>
            <a:pPr algn="ctr">
              <a:lnSpc>
                <a:spcPts val="5057"/>
              </a:lnSpc>
            </a:pPr>
            <a:endParaRPr lang="en-US" sz="3161">
              <a:solidFill>
                <a:srgbClr val="0B1320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50645" y="1691322"/>
            <a:ext cx="6296317" cy="103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4"/>
              </a:lnSpc>
            </a:pPr>
            <a:r>
              <a:rPr lang="en-US" sz="6403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Selling Pitch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43186" y="272358"/>
            <a:ext cx="3447516" cy="150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9"/>
              </a:lnSpc>
            </a:pPr>
            <a:r>
              <a:rPr lang="en-US" sz="4271" b="1">
                <a:solidFill>
                  <a:srgbClr val="FFFFFF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EWC</a:t>
            </a:r>
          </a:p>
          <a:p>
            <a:pPr algn="l">
              <a:lnSpc>
                <a:spcPts val="5979"/>
              </a:lnSpc>
            </a:pPr>
            <a:endParaRPr lang="en-US" sz="4271" b="1">
              <a:solidFill>
                <a:srgbClr val="FFFFFF"/>
              </a:solidFill>
              <a:latin typeface="Helios Extended Bold"/>
              <a:ea typeface="Helios Extended Bold"/>
              <a:cs typeface="Helios Extended Bold"/>
              <a:sym typeface="Helios Extended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1521" y="0"/>
            <a:ext cx="11153345" cy="10287000"/>
            <a:chOff x="0" y="0"/>
            <a:chExt cx="521080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1080" cy="480605"/>
            </a:xfrm>
            <a:custGeom>
              <a:avLst/>
              <a:gdLst/>
              <a:ahLst/>
              <a:cxnLst/>
              <a:rect l="l" t="t" r="r" b="b"/>
              <a:pathLst>
                <a:path w="521080" h="480605">
                  <a:moveTo>
                    <a:pt x="203200" y="0"/>
                  </a:moveTo>
                  <a:lnTo>
                    <a:pt x="521080" y="0"/>
                  </a:lnTo>
                  <a:lnTo>
                    <a:pt x="317880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B13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317880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8070" y="1652789"/>
            <a:ext cx="14469167" cy="7445664"/>
            <a:chOff x="0" y="0"/>
            <a:chExt cx="12339962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41232" cy="6350000"/>
            </a:xfrm>
            <a:custGeom>
              <a:avLst/>
              <a:gdLst/>
              <a:ahLst/>
              <a:cxnLst/>
              <a:rect l="l" t="t" r="r" b="b"/>
              <a:pathLst>
                <a:path w="12341232" h="6350000">
                  <a:moveTo>
                    <a:pt x="11631648" y="0"/>
                  </a:moveTo>
                  <a:lnTo>
                    <a:pt x="708314" y="0"/>
                  </a:lnTo>
                  <a:cubicBezTo>
                    <a:pt x="315903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315903" y="6350000"/>
                    <a:pt x="708314" y="6350000"/>
                  </a:cubicBezTo>
                  <a:lnTo>
                    <a:pt x="11634117" y="6350000"/>
                  </a:lnTo>
                  <a:cubicBezTo>
                    <a:pt x="12024059" y="6350000"/>
                    <a:pt x="12341232" y="6187440"/>
                    <a:pt x="12341232" y="5985510"/>
                  </a:cubicBezTo>
                  <a:lnTo>
                    <a:pt x="12341232" y="364490"/>
                  </a:lnTo>
                  <a:cubicBezTo>
                    <a:pt x="12339962" y="162560"/>
                    <a:pt x="12024059" y="0"/>
                    <a:pt x="11631648" y="0"/>
                  </a:cubicBezTo>
                  <a:close/>
                </a:path>
              </a:pathLst>
            </a:custGeom>
            <a:blipFill>
              <a:blip r:embed="rId2"/>
              <a:stretch>
                <a:fillRect l="-818" r="-81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377133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206533" y="267389"/>
            <a:ext cx="9470384" cy="103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4"/>
              </a:lnSpc>
            </a:pPr>
            <a:r>
              <a:rPr lang="en-US" sz="6403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EWC vs. Competitors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43186" y="272358"/>
            <a:ext cx="3447516" cy="150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9"/>
              </a:lnSpc>
            </a:pPr>
            <a:r>
              <a:rPr lang="en-US" sz="4271" b="1">
                <a:solidFill>
                  <a:srgbClr val="FFFFFF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EWC</a:t>
            </a:r>
          </a:p>
          <a:p>
            <a:pPr algn="l">
              <a:lnSpc>
                <a:spcPts val="5979"/>
              </a:lnSpc>
            </a:pPr>
            <a:endParaRPr lang="en-US" sz="4271" b="1">
              <a:solidFill>
                <a:srgbClr val="FFFFFF"/>
              </a:solidFill>
              <a:latin typeface="Helios Extended Bold"/>
              <a:ea typeface="Helios Extended Bold"/>
              <a:cs typeface="Helios Extended Bold"/>
              <a:sym typeface="Helios Extended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037237" y="7985052"/>
            <a:ext cx="3918386" cy="2546497"/>
          </a:xfrm>
          <a:custGeom>
            <a:avLst/>
            <a:gdLst/>
            <a:ahLst/>
            <a:cxnLst/>
            <a:rect l="l" t="t" r="r" b="b"/>
            <a:pathLst>
              <a:path w="3918386" h="2546497">
                <a:moveTo>
                  <a:pt x="0" y="0"/>
                </a:moveTo>
                <a:lnTo>
                  <a:pt x="3918386" y="0"/>
                </a:lnTo>
                <a:lnTo>
                  <a:pt x="3918386" y="2546496"/>
                </a:lnTo>
                <a:lnTo>
                  <a:pt x="0" y="25464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604" t="-38583" r="-39789" b="-8608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1521" y="0"/>
            <a:ext cx="11153345" cy="10287000"/>
            <a:chOff x="0" y="0"/>
            <a:chExt cx="521080" cy="480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1080" cy="480605"/>
            </a:xfrm>
            <a:custGeom>
              <a:avLst/>
              <a:gdLst/>
              <a:ahLst/>
              <a:cxnLst/>
              <a:rect l="l" t="t" r="r" b="b"/>
              <a:pathLst>
                <a:path w="521080" h="480605">
                  <a:moveTo>
                    <a:pt x="203200" y="0"/>
                  </a:moveTo>
                  <a:lnTo>
                    <a:pt x="521080" y="0"/>
                  </a:lnTo>
                  <a:lnTo>
                    <a:pt x="317880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B13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317880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952" y="2364389"/>
            <a:ext cx="8561447" cy="1797285"/>
            <a:chOff x="0" y="0"/>
            <a:chExt cx="2254867" cy="4733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54867" cy="473359"/>
            </a:xfrm>
            <a:custGeom>
              <a:avLst/>
              <a:gdLst/>
              <a:ahLst/>
              <a:cxnLst/>
              <a:rect l="l" t="t" r="r" b="b"/>
              <a:pathLst>
                <a:path w="2254867" h="473359">
                  <a:moveTo>
                    <a:pt x="46118" y="0"/>
                  </a:moveTo>
                  <a:lnTo>
                    <a:pt x="2208749" y="0"/>
                  </a:lnTo>
                  <a:cubicBezTo>
                    <a:pt x="2220980" y="0"/>
                    <a:pt x="2232710" y="4859"/>
                    <a:pt x="2241359" y="13508"/>
                  </a:cubicBezTo>
                  <a:cubicBezTo>
                    <a:pt x="2250008" y="22157"/>
                    <a:pt x="2254867" y="33887"/>
                    <a:pt x="2254867" y="46118"/>
                  </a:cubicBezTo>
                  <a:lnTo>
                    <a:pt x="2254867" y="427241"/>
                  </a:lnTo>
                  <a:cubicBezTo>
                    <a:pt x="2254867" y="452711"/>
                    <a:pt x="2234219" y="473359"/>
                    <a:pt x="2208749" y="473359"/>
                  </a:cubicBezTo>
                  <a:lnTo>
                    <a:pt x="46118" y="473359"/>
                  </a:lnTo>
                  <a:cubicBezTo>
                    <a:pt x="20648" y="473359"/>
                    <a:pt x="0" y="452711"/>
                    <a:pt x="0" y="427241"/>
                  </a:cubicBezTo>
                  <a:lnTo>
                    <a:pt x="0" y="46118"/>
                  </a:lnTo>
                  <a:cubicBezTo>
                    <a:pt x="0" y="20648"/>
                    <a:pt x="20648" y="0"/>
                    <a:pt x="46118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254867" cy="540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20273" y="0"/>
            <a:ext cx="7226805" cy="1303133"/>
            <a:chOff x="0" y="0"/>
            <a:chExt cx="3380667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0667" cy="609600"/>
            </a:xfrm>
            <a:custGeom>
              <a:avLst/>
              <a:gdLst/>
              <a:ahLst/>
              <a:cxnLst/>
              <a:rect l="l" t="t" r="r" b="b"/>
              <a:pathLst>
                <a:path w="3380667" h="609600">
                  <a:moveTo>
                    <a:pt x="203200" y="0"/>
                  </a:moveTo>
                  <a:lnTo>
                    <a:pt x="3380667" y="0"/>
                  </a:lnTo>
                  <a:lnTo>
                    <a:pt x="31774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3177467" cy="676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377133"/>
            <a:ext cx="522920" cy="548867"/>
          </a:xfrm>
          <a:custGeom>
            <a:avLst/>
            <a:gdLst/>
            <a:ahLst/>
            <a:cxnLst/>
            <a:rect l="l" t="t" r="r" b="b"/>
            <a:pathLst>
              <a:path w="522920" h="548867">
                <a:moveTo>
                  <a:pt x="0" y="0"/>
                </a:moveTo>
                <a:lnTo>
                  <a:pt x="522920" y="0"/>
                </a:lnTo>
                <a:lnTo>
                  <a:pt x="522920" y="548867"/>
                </a:lnTo>
                <a:lnTo>
                  <a:pt x="0" y="548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375054" y="9448108"/>
            <a:ext cx="6580569" cy="838892"/>
            <a:chOff x="0" y="0"/>
            <a:chExt cx="3770039" cy="48060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70038" cy="480605"/>
            </a:xfrm>
            <a:custGeom>
              <a:avLst/>
              <a:gdLst/>
              <a:ahLst/>
              <a:cxnLst/>
              <a:rect l="l" t="t" r="r" b="b"/>
              <a:pathLst>
                <a:path w="3770038" h="480605">
                  <a:moveTo>
                    <a:pt x="203200" y="0"/>
                  </a:moveTo>
                  <a:lnTo>
                    <a:pt x="3770038" y="0"/>
                  </a:lnTo>
                  <a:lnTo>
                    <a:pt x="3566838" y="480605"/>
                  </a:lnTo>
                  <a:lnTo>
                    <a:pt x="0" y="4806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3F6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66675"/>
              <a:ext cx="3566839" cy="547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4000" y="3364413"/>
            <a:ext cx="8561447" cy="1797285"/>
            <a:chOff x="0" y="0"/>
            <a:chExt cx="2254867" cy="47335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54867" cy="473359"/>
            </a:xfrm>
            <a:custGeom>
              <a:avLst/>
              <a:gdLst/>
              <a:ahLst/>
              <a:cxnLst/>
              <a:rect l="l" t="t" r="r" b="b"/>
              <a:pathLst>
                <a:path w="2254867" h="473359">
                  <a:moveTo>
                    <a:pt x="46118" y="0"/>
                  </a:moveTo>
                  <a:lnTo>
                    <a:pt x="2208749" y="0"/>
                  </a:lnTo>
                  <a:cubicBezTo>
                    <a:pt x="2220980" y="0"/>
                    <a:pt x="2232710" y="4859"/>
                    <a:pt x="2241359" y="13508"/>
                  </a:cubicBezTo>
                  <a:cubicBezTo>
                    <a:pt x="2250008" y="22157"/>
                    <a:pt x="2254867" y="33887"/>
                    <a:pt x="2254867" y="46118"/>
                  </a:cubicBezTo>
                  <a:lnTo>
                    <a:pt x="2254867" y="427241"/>
                  </a:lnTo>
                  <a:cubicBezTo>
                    <a:pt x="2254867" y="452711"/>
                    <a:pt x="2234219" y="473359"/>
                    <a:pt x="2208749" y="473359"/>
                  </a:cubicBezTo>
                  <a:lnTo>
                    <a:pt x="46118" y="473359"/>
                  </a:lnTo>
                  <a:cubicBezTo>
                    <a:pt x="20648" y="473359"/>
                    <a:pt x="0" y="452711"/>
                    <a:pt x="0" y="427241"/>
                  </a:cubicBezTo>
                  <a:lnTo>
                    <a:pt x="0" y="46118"/>
                  </a:lnTo>
                  <a:cubicBezTo>
                    <a:pt x="0" y="20648"/>
                    <a:pt x="20648" y="0"/>
                    <a:pt x="46118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2254867" cy="540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6990" y="5332596"/>
            <a:ext cx="8561447" cy="2079380"/>
            <a:chOff x="0" y="0"/>
            <a:chExt cx="2254867" cy="5476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54867" cy="547656"/>
            </a:xfrm>
            <a:custGeom>
              <a:avLst/>
              <a:gdLst/>
              <a:ahLst/>
              <a:cxnLst/>
              <a:rect l="l" t="t" r="r" b="b"/>
              <a:pathLst>
                <a:path w="2254867" h="547656">
                  <a:moveTo>
                    <a:pt x="46118" y="0"/>
                  </a:moveTo>
                  <a:lnTo>
                    <a:pt x="2208749" y="0"/>
                  </a:lnTo>
                  <a:cubicBezTo>
                    <a:pt x="2220980" y="0"/>
                    <a:pt x="2232710" y="4859"/>
                    <a:pt x="2241359" y="13508"/>
                  </a:cubicBezTo>
                  <a:cubicBezTo>
                    <a:pt x="2250008" y="22157"/>
                    <a:pt x="2254867" y="33887"/>
                    <a:pt x="2254867" y="46118"/>
                  </a:cubicBezTo>
                  <a:lnTo>
                    <a:pt x="2254867" y="501538"/>
                  </a:lnTo>
                  <a:cubicBezTo>
                    <a:pt x="2254867" y="527008"/>
                    <a:pt x="2234219" y="547656"/>
                    <a:pt x="2208749" y="547656"/>
                  </a:cubicBezTo>
                  <a:lnTo>
                    <a:pt x="46118" y="547656"/>
                  </a:lnTo>
                  <a:cubicBezTo>
                    <a:pt x="33887" y="547656"/>
                    <a:pt x="22157" y="542797"/>
                    <a:pt x="13508" y="534148"/>
                  </a:cubicBezTo>
                  <a:cubicBezTo>
                    <a:pt x="4859" y="525499"/>
                    <a:pt x="0" y="513769"/>
                    <a:pt x="0" y="501538"/>
                  </a:cubicBezTo>
                  <a:lnTo>
                    <a:pt x="0" y="46118"/>
                  </a:lnTo>
                  <a:cubicBezTo>
                    <a:pt x="0" y="20648"/>
                    <a:pt x="20648" y="0"/>
                    <a:pt x="46118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2254867" cy="614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6841156"/>
            <a:ext cx="8561447" cy="1797285"/>
            <a:chOff x="0" y="0"/>
            <a:chExt cx="2254867" cy="47335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54867" cy="473359"/>
            </a:xfrm>
            <a:custGeom>
              <a:avLst/>
              <a:gdLst/>
              <a:ahLst/>
              <a:cxnLst/>
              <a:rect l="l" t="t" r="r" b="b"/>
              <a:pathLst>
                <a:path w="2254867" h="473359">
                  <a:moveTo>
                    <a:pt x="46118" y="0"/>
                  </a:moveTo>
                  <a:lnTo>
                    <a:pt x="2208749" y="0"/>
                  </a:lnTo>
                  <a:cubicBezTo>
                    <a:pt x="2220980" y="0"/>
                    <a:pt x="2232710" y="4859"/>
                    <a:pt x="2241359" y="13508"/>
                  </a:cubicBezTo>
                  <a:cubicBezTo>
                    <a:pt x="2250008" y="22157"/>
                    <a:pt x="2254867" y="33887"/>
                    <a:pt x="2254867" y="46118"/>
                  </a:cubicBezTo>
                  <a:lnTo>
                    <a:pt x="2254867" y="427241"/>
                  </a:lnTo>
                  <a:cubicBezTo>
                    <a:pt x="2254867" y="452711"/>
                    <a:pt x="2234219" y="473359"/>
                    <a:pt x="2208749" y="473359"/>
                  </a:cubicBezTo>
                  <a:lnTo>
                    <a:pt x="46118" y="473359"/>
                  </a:lnTo>
                  <a:cubicBezTo>
                    <a:pt x="20648" y="473359"/>
                    <a:pt x="0" y="452711"/>
                    <a:pt x="0" y="427241"/>
                  </a:cubicBezTo>
                  <a:lnTo>
                    <a:pt x="0" y="46118"/>
                  </a:lnTo>
                  <a:cubicBezTo>
                    <a:pt x="0" y="20648"/>
                    <a:pt x="20648" y="0"/>
                    <a:pt x="46118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2254867" cy="540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6990" y="8286950"/>
            <a:ext cx="8561447" cy="1797285"/>
            <a:chOff x="0" y="0"/>
            <a:chExt cx="2254867" cy="47335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54867" cy="473359"/>
            </a:xfrm>
            <a:custGeom>
              <a:avLst/>
              <a:gdLst/>
              <a:ahLst/>
              <a:cxnLst/>
              <a:rect l="l" t="t" r="r" b="b"/>
              <a:pathLst>
                <a:path w="2254867" h="473359">
                  <a:moveTo>
                    <a:pt x="46118" y="0"/>
                  </a:moveTo>
                  <a:lnTo>
                    <a:pt x="2208749" y="0"/>
                  </a:lnTo>
                  <a:cubicBezTo>
                    <a:pt x="2220980" y="0"/>
                    <a:pt x="2232710" y="4859"/>
                    <a:pt x="2241359" y="13508"/>
                  </a:cubicBezTo>
                  <a:cubicBezTo>
                    <a:pt x="2250008" y="22157"/>
                    <a:pt x="2254867" y="33887"/>
                    <a:pt x="2254867" y="46118"/>
                  </a:cubicBezTo>
                  <a:lnTo>
                    <a:pt x="2254867" y="427241"/>
                  </a:lnTo>
                  <a:cubicBezTo>
                    <a:pt x="2254867" y="452711"/>
                    <a:pt x="2234219" y="473359"/>
                    <a:pt x="2208749" y="473359"/>
                  </a:cubicBezTo>
                  <a:lnTo>
                    <a:pt x="46118" y="473359"/>
                  </a:lnTo>
                  <a:cubicBezTo>
                    <a:pt x="20648" y="473359"/>
                    <a:pt x="0" y="452711"/>
                    <a:pt x="0" y="427241"/>
                  </a:cubicBezTo>
                  <a:lnTo>
                    <a:pt x="0" y="46118"/>
                  </a:lnTo>
                  <a:cubicBezTo>
                    <a:pt x="0" y="20648"/>
                    <a:pt x="20648" y="0"/>
                    <a:pt x="46118" y="0"/>
                  </a:cubicBezTo>
                  <a:close/>
                </a:path>
              </a:pathLst>
            </a:custGeom>
            <a:solidFill>
              <a:srgbClr val="AFC1D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2254867" cy="540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1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9304074" y="5367821"/>
            <a:ext cx="3646655" cy="1267212"/>
          </a:xfrm>
          <a:custGeom>
            <a:avLst/>
            <a:gdLst/>
            <a:ahLst/>
            <a:cxnLst/>
            <a:rect l="l" t="t" r="r" b="b"/>
            <a:pathLst>
              <a:path w="3646655" h="1267212">
                <a:moveTo>
                  <a:pt x="0" y="0"/>
                </a:moveTo>
                <a:lnTo>
                  <a:pt x="3646655" y="0"/>
                </a:lnTo>
                <a:lnTo>
                  <a:pt x="3646655" y="1267212"/>
                </a:lnTo>
                <a:lnTo>
                  <a:pt x="0" y="1267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246990" y="3620110"/>
            <a:ext cx="2466307" cy="1641215"/>
          </a:xfrm>
          <a:custGeom>
            <a:avLst/>
            <a:gdLst/>
            <a:ahLst/>
            <a:cxnLst/>
            <a:rect l="l" t="t" r="r" b="b"/>
            <a:pathLst>
              <a:path w="2466307" h="1641215">
                <a:moveTo>
                  <a:pt x="0" y="0"/>
                </a:moveTo>
                <a:lnTo>
                  <a:pt x="2466307" y="0"/>
                </a:lnTo>
                <a:lnTo>
                  <a:pt x="2466307" y="1641215"/>
                </a:lnTo>
                <a:lnTo>
                  <a:pt x="0" y="1641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04074" y="8829927"/>
            <a:ext cx="1904761" cy="1236363"/>
          </a:xfrm>
          <a:custGeom>
            <a:avLst/>
            <a:gdLst/>
            <a:ahLst/>
            <a:cxnLst/>
            <a:rect l="l" t="t" r="r" b="b"/>
            <a:pathLst>
              <a:path w="1904761" h="1236363">
                <a:moveTo>
                  <a:pt x="0" y="0"/>
                </a:moveTo>
                <a:lnTo>
                  <a:pt x="1904761" y="0"/>
                </a:lnTo>
                <a:lnTo>
                  <a:pt x="1904761" y="1236363"/>
                </a:lnTo>
                <a:lnTo>
                  <a:pt x="0" y="12363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8808436" y="1011864"/>
            <a:ext cx="7133235" cy="103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4"/>
              </a:lnSpc>
            </a:pPr>
            <a:r>
              <a:rPr lang="en-US" sz="6403">
                <a:solidFill>
                  <a:srgbClr val="36567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Advantage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6952" y="2428959"/>
            <a:ext cx="8401372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b="1">
                <a:solidFill>
                  <a:srgbClr val="0B132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Focus on Inclusion: </a:t>
            </a:r>
          </a:p>
          <a:p>
            <a:pPr algn="ctr">
              <a:lnSpc>
                <a:spcPts val="3840"/>
              </a:lnSpc>
            </a:pPr>
            <a:r>
              <a:rPr lang="en-US" sz="24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It’s a movement ensuring accessibility for people with disabilities.</a:t>
            </a:r>
          </a:p>
          <a:p>
            <a:pPr algn="ctr">
              <a:lnSpc>
                <a:spcPts val="3840"/>
              </a:lnSpc>
            </a:pPr>
            <a:endParaRPr lang="en-US" sz="2400">
              <a:solidFill>
                <a:srgbClr val="0B1320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301783" y="95939"/>
            <a:ext cx="6296317" cy="103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4"/>
              </a:lnSpc>
            </a:pPr>
            <a:r>
              <a:rPr lang="en-US" sz="6403">
                <a:solidFill>
                  <a:srgbClr val="0B13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Competitive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43186" y="272358"/>
            <a:ext cx="3447516" cy="1507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9"/>
              </a:lnSpc>
            </a:pPr>
            <a:r>
              <a:rPr lang="en-US" sz="4271" b="1">
                <a:solidFill>
                  <a:srgbClr val="FFFFFF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EWC</a:t>
            </a:r>
          </a:p>
          <a:p>
            <a:pPr algn="l">
              <a:lnSpc>
                <a:spcPts val="5979"/>
              </a:lnSpc>
            </a:pPr>
            <a:endParaRPr lang="en-US" sz="4271" b="1">
              <a:solidFill>
                <a:srgbClr val="FFFFFF"/>
              </a:solidFill>
              <a:latin typeface="Helios Extended Bold"/>
              <a:ea typeface="Helios Extended Bold"/>
              <a:cs typeface="Helios Extended Bold"/>
              <a:sym typeface="Helios Extended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304074" y="3481054"/>
            <a:ext cx="8401372" cy="1449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b="1">
                <a:solidFill>
                  <a:srgbClr val="0B132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Adapted Vehicles: </a:t>
            </a:r>
          </a:p>
          <a:p>
            <a:pPr algn="ctr">
              <a:lnSpc>
                <a:spcPts val="3840"/>
              </a:lnSpc>
            </a:pPr>
            <a:r>
              <a:rPr lang="en-US" sz="24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Unlike Uber, Didi, or public transportation, every vehicle is designed to meet specific needs.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6990" y="5416216"/>
            <a:ext cx="8481410" cy="223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9"/>
              </a:lnSpc>
            </a:pPr>
            <a:r>
              <a:rPr lang="en-US" sz="2218" b="1">
                <a:solidFill>
                  <a:srgbClr val="0B132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Trained Drivers: </a:t>
            </a:r>
          </a:p>
          <a:p>
            <a:pPr algn="ctr">
              <a:lnSpc>
                <a:spcPts val="3549"/>
              </a:lnSpc>
            </a:pPr>
            <a:r>
              <a:rPr lang="en-US" sz="2218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Ensures dignified and professional service for passengers with disabilities, which neither Uber nor public transportation guarantee.</a:t>
            </a:r>
          </a:p>
          <a:p>
            <a:pPr algn="ctr">
              <a:lnSpc>
                <a:spcPts val="3709"/>
              </a:lnSpc>
            </a:pPr>
            <a:endParaRPr lang="en-US" sz="2218">
              <a:solidFill>
                <a:srgbClr val="0B1320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9144000" y="6905726"/>
            <a:ext cx="8401372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b="1">
                <a:solidFill>
                  <a:srgbClr val="0B132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Social Impact:</a:t>
            </a:r>
          </a:p>
          <a:p>
            <a:pPr algn="ctr">
              <a:lnSpc>
                <a:spcPts val="3840"/>
              </a:lnSpc>
            </a:pPr>
            <a:r>
              <a:rPr lang="en-US" sz="24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Beyond business, it aims to transform Mexico’s transportation system to be more inclusive.</a:t>
            </a:r>
          </a:p>
          <a:p>
            <a:pPr algn="ctr">
              <a:lnSpc>
                <a:spcPts val="3840"/>
              </a:lnSpc>
            </a:pPr>
            <a:endParaRPr lang="en-US" sz="2400">
              <a:solidFill>
                <a:srgbClr val="0B1320"/>
              </a:solidFill>
              <a:latin typeface="Helios Extended"/>
              <a:ea typeface="Helios Extended"/>
              <a:cs typeface="Helios Extended"/>
              <a:sym typeface="Helios Extende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46990" y="8351520"/>
            <a:ext cx="8401372" cy="1449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b="1">
                <a:solidFill>
                  <a:srgbClr val="0B132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Strategic Partnerships: </a:t>
            </a:r>
          </a:p>
          <a:p>
            <a:pPr algn="ctr">
              <a:lnSpc>
                <a:spcPts val="3840"/>
              </a:lnSpc>
            </a:pPr>
            <a:r>
              <a:rPr lang="en-US" sz="2400">
                <a:solidFill>
                  <a:srgbClr val="0B1320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Potential for subsidies or government support to lower costs and improve accessibility.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EWC</dc:title>
  <cp:lastModifiedBy>Jaime Antonio Novales Huidobro</cp:lastModifiedBy>
  <cp:revision>2</cp:revision>
  <dcterms:created xsi:type="dcterms:W3CDTF">2006-08-16T00:00:00Z</dcterms:created>
  <dcterms:modified xsi:type="dcterms:W3CDTF">2025-02-26T20:12:51Z</dcterms:modified>
  <dc:identifier>DAGfZJdh5tU</dc:identifier>
</cp:coreProperties>
</file>